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60" r:id="rId3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CCFF99"/>
    <a:srgbClr val="008000"/>
    <a:srgbClr val="66FF99"/>
    <a:srgbClr val="00D66B"/>
    <a:srgbClr val="00CC66"/>
    <a:srgbClr val="00CC99"/>
    <a:srgbClr val="009900"/>
    <a:srgbClr val="CC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2442" y="8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86" y="-96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C19D9-8D0E-4CC7-91B2-499228AFC107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21E702-A215-4C04-8E78-B0B111DB5C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1367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スライド イメージ プレースホルダー 9"/>
          <p:cNvSpPr>
            <a:spLocks noGrp="1" noRot="1" noChangeAspect="1"/>
          </p:cNvSpPr>
          <p:nvPr>
            <p:ph type="sldImg" idx="2"/>
          </p:nvPr>
        </p:nvSpPr>
        <p:spPr>
          <a:xfrm>
            <a:off x="18288" y="80598"/>
            <a:ext cx="6768648" cy="977926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59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0823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2016/2/16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図 3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8" y="-1"/>
            <a:ext cx="6858000" cy="9900493"/>
          </a:xfrm>
          <a:prstGeom prst="rect">
            <a:avLst/>
          </a:prstGeom>
        </p:spPr>
      </p:pic>
      <p:sp>
        <p:nvSpPr>
          <p:cNvPr id="2" name="正方形/長方形 1"/>
          <p:cNvSpPr/>
          <p:nvPr/>
        </p:nvSpPr>
        <p:spPr>
          <a:xfrm>
            <a:off x="375891" y="5215031"/>
            <a:ext cx="5761335" cy="17848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2097058" y="360015"/>
            <a:ext cx="2640719" cy="452173"/>
          </a:xfrm>
          <a:prstGeom prst="rect">
            <a:avLst/>
          </a:prstGeom>
        </p:spPr>
        <p:txBody>
          <a:bodyPr wrap="none" lIns="82040" tIns="41020" rIns="82040" bIns="41020">
            <a:spAutoFit/>
          </a:bodyPr>
          <a:lstStyle/>
          <a:p>
            <a:r>
              <a:rPr lang="ja-JP" altLang="en-US" sz="2400" b="1" dirty="0" smtClean="0">
                <a:solidFill>
                  <a:srgbClr val="FFF9B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スイーツセミナー</a:t>
            </a:r>
            <a:endParaRPr lang="ja-JP" altLang="en-US" sz="2400" b="1" dirty="0">
              <a:solidFill>
                <a:srgbClr val="FFF9B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56313" y="858268"/>
            <a:ext cx="5519228" cy="1560169"/>
          </a:xfrm>
          <a:prstGeom prst="rect">
            <a:avLst/>
          </a:prstGeom>
        </p:spPr>
        <p:txBody>
          <a:bodyPr wrap="square" lIns="82040" tIns="41020" rIns="82040" bIns="41020">
            <a:spAutoFit/>
          </a:bodyPr>
          <a:lstStyle/>
          <a:p>
            <a:pPr algn="ctr"/>
            <a:r>
              <a:rPr lang="ja-JP" altLang="en-US" sz="3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最新の技術を活かした</a:t>
            </a:r>
          </a:p>
          <a:p>
            <a:pPr algn="ctr"/>
            <a:r>
              <a:rPr lang="ja-JP" altLang="en-US" sz="32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アンチエイジング</a:t>
            </a:r>
            <a:endParaRPr lang="en-US" altLang="ja-JP" sz="3200" b="1" dirty="0" smtClean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3200" b="1" dirty="0" smtClean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ソリューションの</a:t>
            </a:r>
            <a:r>
              <a:rPr lang="ja-JP" altLang="en-US" sz="32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ご紹介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1056497" y="2504728"/>
            <a:ext cx="4748767" cy="329062"/>
          </a:xfrm>
          <a:prstGeom prst="rect">
            <a:avLst/>
          </a:prstGeom>
        </p:spPr>
        <p:txBody>
          <a:bodyPr wrap="square" lIns="82040" tIns="41020" rIns="82040" bIns="41020">
            <a:spAutoFit/>
          </a:bodyPr>
          <a:lstStyle/>
          <a:p>
            <a:pPr algn="ctr"/>
            <a:r>
              <a:rPr lang="ja-JP" altLang="en-US" sz="1600" dirty="0" smtClean="0">
                <a:solidFill>
                  <a:srgbClr val="FFF1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スイーツをご用意してお待ちしております。</a:t>
            </a:r>
            <a:endParaRPr lang="ja-JP" altLang="en-US" sz="1600" dirty="0">
              <a:solidFill>
                <a:srgbClr val="FFF100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062870" y="5346776"/>
            <a:ext cx="3128032" cy="467562"/>
          </a:xfrm>
          <a:prstGeom prst="rect">
            <a:avLst/>
          </a:prstGeom>
        </p:spPr>
        <p:txBody>
          <a:bodyPr wrap="none" lIns="82040" tIns="41020" rIns="82040" bIns="41020">
            <a:spAutoFit/>
          </a:bodyPr>
          <a:lstStyle/>
          <a:p>
            <a:r>
              <a:rPr lang="en-US" altLang="ja-JP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2016</a:t>
            </a:r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年 </a:t>
            </a:r>
            <a:r>
              <a:rPr lang="en-US" altLang="ja-JP" sz="25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3</a:t>
            </a:r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月</a:t>
            </a:r>
            <a:r>
              <a:rPr lang="en-US" altLang="ja-JP" sz="25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27</a:t>
            </a:r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 （</a:t>
            </a:r>
            <a:r>
              <a:rPr lang="ja-JP" altLang="en-US" sz="2000" dirty="0" smtClean="0">
                <a:solidFill>
                  <a:srgbClr val="FF0000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</a:t>
            </a:r>
            <a:r>
              <a:rPr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）</a:t>
            </a:r>
            <a:endParaRPr lang="ja-JP" altLang="en-US" sz="2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052736" y="5889104"/>
            <a:ext cx="1836011" cy="390618"/>
          </a:xfrm>
          <a:prstGeom prst="rect">
            <a:avLst/>
          </a:prstGeom>
        </p:spPr>
        <p:txBody>
          <a:bodyPr wrap="none" lIns="82040" tIns="41020" rIns="82040" bIns="41020">
            <a:spAutoFit/>
          </a:bodyPr>
          <a:lstStyle/>
          <a:p>
            <a:r>
              <a:rPr lang="en-US" altLang="ja-JP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14:00</a:t>
            </a:r>
            <a:r>
              <a:rPr lang="ja-JP" altLang="en-US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～</a:t>
            </a:r>
            <a:r>
              <a:rPr lang="en-US" altLang="ja-JP" sz="2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16:00</a:t>
            </a:r>
            <a:endParaRPr lang="ja-JP" altLang="en-US" sz="20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1052736" y="6327058"/>
            <a:ext cx="4901806" cy="667617"/>
          </a:xfrm>
          <a:prstGeom prst="rect">
            <a:avLst/>
          </a:prstGeom>
        </p:spPr>
        <p:txBody>
          <a:bodyPr wrap="square" lIns="82040" tIns="41020" rIns="82040" bIns="41020">
            <a:spAutoFit/>
          </a:bodyPr>
          <a:lstStyle/>
          <a:p>
            <a:r>
              <a:rPr lang="ja-JP" altLang="en-US" sz="1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ロート製薬株式会社　東京</a:t>
            </a:r>
            <a:r>
              <a:rPr lang="ja-JP" altLang="en-US" sz="1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支社</a:t>
            </a:r>
          </a:p>
          <a:p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東京都港区海岸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丁目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番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号</a:t>
            </a:r>
            <a:r>
              <a:rPr lang="ja-JP" altLang="en-US" sz="1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汐留ビルディング</a:t>
            </a:r>
            <a:r>
              <a:rPr lang="en-US" altLang="ja-JP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20</a:t>
            </a:r>
            <a:r>
              <a:rPr lang="ja-JP" altLang="en-US" sz="12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階　</a:t>
            </a:r>
            <a:endParaRPr lang="en-US" altLang="ja-JP" sz="1200" dirty="0" smtClean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100" u="sng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裏面に会場のご案内がございますので、ご確認ください。</a:t>
            </a:r>
            <a:endParaRPr lang="ja-JP" altLang="en-US" sz="1100" u="sng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542818" y="7164183"/>
            <a:ext cx="1627621" cy="375229"/>
          </a:xfrm>
          <a:prstGeom prst="rect">
            <a:avLst/>
          </a:prstGeom>
        </p:spPr>
        <p:txBody>
          <a:bodyPr wrap="none" lIns="82040" tIns="41020" rIns="82040" bIns="41020">
            <a:spAutoFit/>
          </a:bodyPr>
          <a:lstStyle/>
          <a:p>
            <a:r>
              <a:rPr lang="ja-JP" altLang="en-US" sz="1900" dirty="0">
                <a:solidFill>
                  <a:srgbClr val="009B6D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セミナー内容</a:t>
            </a:r>
          </a:p>
        </p:txBody>
      </p:sp>
      <p:sp>
        <p:nvSpPr>
          <p:cNvPr id="27" name="正方形/長方形 26"/>
          <p:cNvSpPr/>
          <p:nvPr/>
        </p:nvSpPr>
        <p:spPr>
          <a:xfrm>
            <a:off x="375891" y="7895075"/>
            <a:ext cx="6265200" cy="298285"/>
          </a:xfrm>
          <a:prstGeom prst="rect">
            <a:avLst/>
          </a:prstGeom>
        </p:spPr>
        <p:txBody>
          <a:bodyPr wrap="square" lIns="82040" tIns="41020" rIns="82040" bIns="41020">
            <a:spAutoFit/>
          </a:bodyPr>
          <a:lstStyle/>
          <a:p>
            <a:r>
              <a:rPr lang="ja-JP" altLang="en-US" sz="1400" dirty="0" smtClean="0">
                <a:solidFill>
                  <a:srgbClr val="009B6D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ご予約・お問い合わせ：セイルインターナショナル株式会社</a:t>
            </a:r>
            <a:endParaRPr lang="ja-JP" altLang="en-US" sz="14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1082178" y="8220656"/>
            <a:ext cx="1916162" cy="359840"/>
          </a:xfrm>
          <a:prstGeom prst="rect">
            <a:avLst/>
          </a:prstGeom>
        </p:spPr>
        <p:txBody>
          <a:bodyPr wrap="none" lIns="82040" tIns="41020" rIns="82040" bIns="41020">
            <a:spAutoFit/>
          </a:bodyPr>
          <a:lstStyle/>
          <a:p>
            <a:r>
              <a:rPr lang="en-US" altLang="ja-JP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06-6569-3111</a:t>
            </a:r>
            <a:endParaRPr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060695" y="8577245"/>
            <a:ext cx="3427600" cy="293487"/>
          </a:xfrm>
          <a:prstGeom prst="rect">
            <a:avLst/>
          </a:prstGeom>
        </p:spPr>
        <p:txBody>
          <a:bodyPr lIns="82040" tIns="41020" rIns="82040" bIns="41020">
            <a:spAutoFit/>
          </a:bodyPr>
          <a:lstStyle/>
          <a:p>
            <a:r>
              <a:rPr lang="en-US" altLang="ja-JP" sz="13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tanaka@sail-inter.co.jp</a:t>
            </a:r>
            <a:endParaRPr lang="ja-JP" altLang="en-US" sz="13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051966" y="8889971"/>
            <a:ext cx="832532" cy="282896"/>
          </a:xfrm>
          <a:prstGeom prst="rect">
            <a:avLst/>
          </a:prstGeom>
        </p:spPr>
        <p:txBody>
          <a:bodyPr wrap="none" lIns="82040" tIns="41020" rIns="82040" bIns="41020">
            <a:spAutoFit/>
          </a:bodyPr>
          <a:lstStyle/>
          <a:p>
            <a:r>
              <a:rPr lang="ja-JP" altLang="en-US" sz="1300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田中　聡</a:t>
            </a:r>
            <a:endParaRPr lang="ja-JP" altLang="en-US" sz="13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511332" y="8237962"/>
            <a:ext cx="536127" cy="335414"/>
          </a:xfrm>
          <a:prstGeom prst="rect">
            <a:avLst/>
          </a:prstGeom>
        </p:spPr>
        <p:txBody>
          <a:bodyPr wrap="none" lIns="82040" tIns="41020" rIns="82040" bIns="41020">
            <a:spAutoFit/>
          </a:bodyPr>
          <a:lstStyle/>
          <a:p>
            <a:pPr algn="ctr"/>
            <a:r>
              <a:rPr lang="en-US" altLang="ja-JP" sz="1600" dirty="0">
                <a:solidFill>
                  <a:schemeClr val="bg1"/>
                </a:solidFill>
                <a:latin typeface="Arial" panose="020B0604020202020204" pitchFamily="34" charset="0"/>
                <a:ea typeface="HGSｺﾞｼｯｸE" panose="020B0900000000000000" pitchFamily="50" charset="-128"/>
                <a:cs typeface="Arial" panose="020B0604020202020204" pitchFamily="34" charset="0"/>
              </a:rPr>
              <a:t>TEL</a:t>
            </a:r>
            <a:endParaRPr lang="ja-JP" altLang="en-US" sz="1600" dirty="0">
              <a:solidFill>
                <a:schemeClr val="bg1"/>
              </a:solidFill>
              <a:latin typeface="Arial" panose="020B06040202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488165" y="8577893"/>
            <a:ext cx="582464" cy="298285"/>
          </a:xfrm>
          <a:prstGeom prst="rect">
            <a:avLst/>
          </a:prstGeom>
        </p:spPr>
        <p:txBody>
          <a:bodyPr wrap="none" lIns="82040" tIns="41020" rIns="82040" bIns="41020">
            <a:spAutoFit/>
          </a:bodyPr>
          <a:lstStyle/>
          <a:p>
            <a:pPr algn="ctr"/>
            <a:r>
              <a:rPr lang="en-US" altLang="ja-JP" sz="1400" dirty="0" smtClean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Email</a:t>
            </a:r>
            <a:endParaRPr lang="ja-JP" altLang="en-US" sz="14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517017" y="8898470"/>
            <a:ext cx="524755" cy="298285"/>
          </a:xfrm>
          <a:prstGeom prst="rect">
            <a:avLst/>
          </a:prstGeom>
        </p:spPr>
        <p:txBody>
          <a:bodyPr wrap="none" lIns="82040" tIns="41020" rIns="82040" bIns="41020">
            <a:spAutoFit/>
          </a:bodyPr>
          <a:lstStyle/>
          <a:p>
            <a:pPr algn="ctr"/>
            <a:r>
              <a:rPr lang="ja-JP" altLang="en-US" sz="1400" dirty="0" smtClean="0">
                <a:solidFill>
                  <a:schemeClr val="bg1"/>
                </a:solidFill>
                <a:latin typeface="Arial" panose="020B0604020202020204" pitchFamily="34" charset="0"/>
                <a:ea typeface="HGSｺﾞｼｯｸE" panose="020B0900000000000000" pitchFamily="50" charset="-128"/>
                <a:cs typeface="Arial" panose="020B0604020202020204" pitchFamily="34" charset="0"/>
              </a:rPr>
              <a:t>担当</a:t>
            </a:r>
            <a:endParaRPr lang="ja-JP" altLang="en-US" sz="1400" dirty="0">
              <a:solidFill>
                <a:schemeClr val="bg1"/>
              </a:solidFill>
              <a:latin typeface="Arial" panose="020B06040202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2242596" y="7155631"/>
            <a:ext cx="41941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アンチエイジングに関する化粧品や機械のご紹介です。</a:t>
            </a:r>
            <a:endParaRPr lang="en-US" altLang="ja-JP" sz="1200" dirty="0" smtClean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  <a:p>
            <a:r>
              <a:rPr lang="ja-JP" altLang="en-US" sz="1200" dirty="0" smtClean="0">
                <a:latin typeface="HGSｺﾞｼｯｸM" panose="020B0600000000000000" pitchFamily="50" charset="-128"/>
                <a:ea typeface="HGSｺﾞｼｯｸM" panose="020B0600000000000000" pitchFamily="50" charset="-128"/>
              </a:rPr>
              <a:t>当日、実物もご覧頂けます。</a:t>
            </a:r>
            <a:endParaRPr lang="ja-JP" altLang="en-US" sz="1200" dirty="0">
              <a:latin typeface="HGSｺﾞｼｯｸM" panose="020B0600000000000000" pitchFamily="50" charset="-128"/>
              <a:ea typeface="HGSｺﾞｼｯｸM" panose="020B0600000000000000" pitchFamily="50" charset="-12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889" y="3458381"/>
            <a:ext cx="1185236" cy="1574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0680" y="3377476"/>
            <a:ext cx="1044635" cy="1660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27" y="3389926"/>
            <a:ext cx="1471775" cy="1610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角丸四角形 9"/>
          <p:cNvSpPr/>
          <p:nvPr/>
        </p:nvSpPr>
        <p:spPr>
          <a:xfrm>
            <a:off x="248455" y="5416026"/>
            <a:ext cx="704977" cy="329062"/>
          </a:xfrm>
          <a:prstGeom prst="roundRect">
            <a:avLst/>
          </a:prstGeom>
          <a:solidFill>
            <a:srgbClr val="CCFF99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rgbClr val="00CC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日程</a:t>
            </a:r>
          </a:p>
        </p:txBody>
      </p:sp>
      <p:sp>
        <p:nvSpPr>
          <p:cNvPr id="39" name="角丸四角形 38"/>
          <p:cNvSpPr/>
          <p:nvPr/>
        </p:nvSpPr>
        <p:spPr>
          <a:xfrm>
            <a:off x="240731" y="5920082"/>
            <a:ext cx="704977" cy="329062"/>
          </a:xfrm>
          <a:prstGeom prst="roundRect">
            <a:avLst/>
          </a:prstGeom>
          <a:solidFill>
            <a:srgbClr val="CCFF99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rgbClr val="00CC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時間</a:t>
            </a:r>
          </a:p>
        </p:txBody>
      </p:sp>
      <p:sp>
        <p:nvSpPr>
          <p:cNvPr id="41" name="角丸四角形 40"/>
          <p:cNvSpPr/>
          <p:nvPr/>
        </p:nvSpPr>
        <p:spPr>
          <a:xfrm>
            <a:off x="234828" y="6424138"/>
            <a:ext cx="704977" cy="329062"/>
          </a:xfrm>
          <a:prstGeom prst="roundRect">
            <a:avLst/>
          </a:prstGeom>
          <a:solidFill>
            <a:srgbClr val="CCFF99"/>
          </a:solidFill>
          <a:ln>
            <a:solidFill>
              <a:srgbClr val="00CC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solidFill>
                  <a:srgbClr val="00CC99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会場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3645024" y="8405669"/>
            <a:ext cx="2791769" cy="867811"/>
          </a:xfrm>
          <a:prstGeom prst="roundRect">
            <a:avLst/>
          </a:prstGeom>
          <a:solidFill>
            <a:srgbClr val="CCFF99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336600"/>
                </a:solidFill>
              </a:rPr>
              <a:t>事前予約を</a:t>
            </a:r>
            <a:endParaRPr kumimoji="1" lang="en-US" altLang="ja-JP" dirty="0" smtClean="0">
              <a:solidFill>
                <a:srgbClr val="336600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rgbClr val="336600"/>
                </a:solidFill>
              </a:rPr>
              <a:t>お願い致します。</a:t>
            </a:r>
            <a:endParaRPr kumimoji="1" lang="ja-JP" altLang="en-US" dirty="0">
              <a:solidFill>
                <a:srgbClr val="336600"/>
              </a:solidFill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3730680" y="8486061"/>
            <a:ext cx="2642262" cy="715411"/>
          </a:xfrm>
          <a:prstGeom prst="roundRect">
            <a:avLst/>
          </a:prstGeom>
          <a:noFill/>
          <a:ln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336600"/>
              </a:solidFill>
            </a:endParaRPr>
          </a:p>
        </p:txBody>
      </p:sp>
      <p:sp>
        <p:nvSpPr>
          <p:cNvPr id="7" name="雲形吹き出し 6"/>
          <p:cNvSpPr/>
          <p:nvPr/>
        </p:nvSpPr>
        <p:spPr>
          <a:xfrm>
            <a:off x="4573875" y="5211556"/>
            <a:ext cx="2160240" cy="1647898"/>
          </a:xfrm>
          <a:prstGeom prst="cloudCallout">
            <a:avLst>
              <a:gd name="adj1" fmla="val -53817"/>
              <a:gd name="adj2" fmla="val -48231"/>
            </a:avLst>
          </a:prstGeom>
          <a:solidFill>
            <a:srgbClr val="00D66B"/>
          </a:solidFill>
          <a:ln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rgbClr val="FFFF00"/>
                </a:solidFill>
              </a:rPr>
              <a:t>ご参加頂いた方には</a:t>
            </a:r>
            <a:r>
              <a:rPr lang="en-US" altLang="ja-JP" sz="1400" dirty="0" smtClean="0">
                <a:solidFill>
                  <a:srgbClr val="FFFF00"/>
                </a:solidFill>
              </a:rPr>
              <a:t>DRX</a:t>
            </a:r>
            <a:r>
              <a:rPr lang="ja-JP" altLang="en-US" sz="1400" dirty="0" smtClean="0">
                <a:solidFill>
                  <a:srgbClr val="FFFF00"/>
                </a:solidFill>
              </a:rPr>
              <a:t>製品のサンプルを差し上げます。</a:t>
            </a:r>
            <a:endParaRPr kumimoji="1" lang="ja-JP" altLang="en-US" sz="1400" dirty="0">
              <a:solidFill>
                <a:srgbClr val="FFFF00"/>
              </a:solidFill>
            </a:endParaRPr>
          </a:p>
        </p:txBody>
      </p:sp>
      <p:sp>
        <p:nvSpPr>
          <p:cNvPr id="8" name="AutoShape 2" descr="「フォトフェイシャル m22」の画像検索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" name="AutoShape 4" descr="「フォトフェイシャル m22」の画像検索結果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1" name="AutoShape 6" descr="「フォトフェイシャル m22」の画像検索結果"/>
          <p:cNvSpPr>
            <a:spLocks noChangeAspect="1" noChangeArrowheads="1"/>
          </p:cNvSpPr>
          <p:nvPr/>
        </p:nvSpPr>
        <p:spPr bwMode="auto">
          <a:xfrm>
            <a:off x="-5271398" y="3284317"/>
            <a:ext cx="1942204" cy="1942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32" name="Picture 8" descr="http://clinic-b.biz/wp/wp-content/uploads/2015/03/2ac167bb80605b80821c8efc86cc6c3f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2198" y="3360934"/>
            <a:ext cx="1626131" cy="1085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://i-s-clinic.jp/menu10/images/PF_ROGO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1239" y="4479984"/>
            <a:ext cx="1041177" cy="616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618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212703" y="200472"/>
            <a:ext cx="6408712" cy="9505056"/>
          </a:xfrm>
          <a:prstGeom prst="rect">
            <a:avLst/>
          </a:prstGeom>
          <a:noFill/>
          <a:ln w="571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上リボン 5"/>
          <p:cNvSpPr/>
          <p:nvPr/>
        </p:nvSpPr>
        <p:spPr>
          <a:xfrm>
            <a:off x="620688" y="632520"/>
            <a:ext cx="5616624" cy="936104"/>
          </a:xfrm>
          <a:prstGeom prst="ribbon2">
            <a:avLst>
              <a:gd name="adj1" fmla="val 16667"/>
              <a:gd name="adj2" fmla="val 75000"/>
            </a:avLst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 dirty="0" smtClean="0">
                <a:latin typeface="+mn-ea"/>
              </a:rPr>
              <a:t>会場のご案内</a:t>
            </a:r>
            <a:endParaRPr kumimoji="1" lang="ja-JP" altLang="en-US" sz="3200" b="1" dirty="0">
              <a:latin typeface="+mn-ea"/>
            </a:endParaRPr>
          </a:p>
        </p:txBody>
      </p:sp>
      <p:pic>
        <p:nvPicPr>
          <p:cNvPr id="10" name="Picture 2" descr="汐留ビルディング地図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94" y="1856656"/>
            <a:ext cx="2825800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正方形/長方形 14"/>
          <p:cNvSpPr/>
          <p:nvPr/>
        </p:nvSpPr>
        <p:spPr>
          <a:xfrm>
            <a:off x="3312368" y="1928664"/>
            <a:ext cx="3429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ja-JP" sz="1600" dirty="0"/>
              <a:t>＜最寄り駅＞</a:t>
            </a:r>
          </a:p>
          <a:p>
            <a:pPr lvl="0"/>
            <a:r>
              <a:rPr lang="en-US" altLang="ja-JP" sz="1400" dirty="0"/>
              <a:t>JR</a:t>
            </a:r>
            <a:r>
              <a:rPr lang="ja-JP" altLang="ja-JP" sz="1400" dirty="0"/>
              <a:t>浜松町駅</a:t>
            </a:r>
            <a:r>
              <a:rPr lang="ja-JP" altLang="ja-JP" sz="1400" dirty="0" smtClean="0"/>
              <a:t>北口</a:t>
            </a:r>
            <a:r>
              <a:rPr lang="ja-JP" altLang="en-US" sz="1400" dirty="0" smtClean="0"/>
              <a:t>（</a:t>
            </a:r>
            <a:r>
              <a:rPr lang="ja-JP" altLang="ja-JP" sz="1400" dirty="0" smtClean="0"/>
              <a:t>徒歩</a:t>
            </a:r>
            <a:r>
              <a:rPr lang="en-US" altLang="ja-JP" sz="1400" dirty="0" smtClean="0"/>
              <a:t>3</a:t>
            </a:r>
            <a:r>
              <a:rPr lang="ja-JP" altLang="ja-JP" sz="1400" dirty="0" smtClean="0"/>
              <a:t>分</a:t>
            </a:r>
            <a:r>
              <a:rPr lang="ja-JP" altLang="en-US" sz="1400" dirty="0" smtClean="0"/>
              <a:t>）</a:t>
            </a:r>
            <a:endParaRPr lang="ja-JP" altLang="ja-JP" sz="1400" dirty="0"/>
          </a:p>
          <a:p>
            <a:pPr lvl="0"/>
            <a:r>
              <a:rPr lang="ja-JP" altLang="ja-JP" sz="1400" dirty="0"/>
              <a:t>都営大江戸線大門駅</a:t>
            </a:r>
            <a:r>
              <a:rPr lang="en-US" altLang="ja-JP" sz="1400" dirty="0"/>
              <a:t>B1</a:t>
            </a:r>
            <a:r>
              <a:rPr lang="ja-JP" altLang="ja-JP" sz="1400" dirty="0"/>
              <a:t>番</a:t>
            </a:r>
            <a:r>
              <a:rPr lang="ja-JP" altLang="ja-JP" sz="1400" dirty="0" smtClean="0"/>
              <a:t>出口</a:t>
            </a:r>
            <a:r>
              <a:rPr lang="ja-JP" altLang="en-US" sz="1400" dirty="0" smtClean="0"/>
              <a:t>（</a:t>
            </a:r>
            <a:r>
              <a:rPr lang="ja-JP" altLang="ja-JP" sz="1400" dirty="0" smtClean="0"/>
              <a:t>徒歩</a:t>
            </a:r>
            <a:r>
              <a:rPr lang="en-US" altLang="ja-JP" sz="1400" dirty="0" smtClean="0"/>
              <a:t>3</a:t>
            </a:r>
            <a:r>
              <a:rPr lang="ja-JP" altLang="ja-JP" sz="1400" dirty="0" smtClean="0"/>
              <a:t>分</a:t>
            </a:r>
            <a:r>
              <a:rPr lang="ja-JP" altLang="en-US" sz="1400" dirty="0" smtClean="0"/>
              <a:t>）</a:t>
            </a:r>
            <a:endParaRPr lang="ja-JP" altLang="ja-JP" sz="1400" dirty="0"/>
          </a:p>
          <a:p>
            <a:pPr lvl="0"/>
            <a:r>
              <a:rPr lang="ja-JP" altLang="ja-JP" sz="1400" dirty="0"/>
              <a:t>都営浅草線大門駅</a:t>
            </a:r>
            <a:r>
              <a:rPr lang="en-US" altLang="ja-JP" sz="1400" dirty="0"/>
              <a:t>B1</a:t>
            </a:r>
            <a:r>
              <a:rPr lang="ja-JP" altLang="ja-JP" sz="1400" dirty="0"/>
              <a:t>番</a:t>
            </a:r>
            <a:r>
              <a:rPr lang="ja-JP" altLang="ja-JP" sz="1400" dirty="0" smtClean="0"/>
              <a:t>出口</a:t>
            </a:r>
            <a:r>
              <a:rPr lang="ja-JP" altLang="en-US" sz="1400" dirty="0"/>
              <a:t>（</a:t>
            </a:r>
            <a:r>
              <a:rPr lang="ja-JP" altLang="ja-JP" sz="1400" dirty="0" smtClean="0"/>
              <a:t>徒歩</a:t>
            </a:r>
            <a:r>
              <a:rPr lang="en-US" altLang="ja-JP" sz="1400" dirty="0" smtClean="0"/>
              <a:t>3</a:t>
            </a:r>
            <a:r>
              <a:rPr lang="ja-JP" altLang="ja-JP" sz="1400" dirty="0" smtClean="0"/>
              <a:t>分</a:t>
            </a:r>
            <a:r>
              <a:rPr lang="ja-JP" altLang="en-US" sz="1400" dirty="0" smtClean="0"/>
              <a:t>）</a:t>
            </a:r>
            <a:endParaRPr lang="ja-JP" altLang="ja-JP" sz="1400" dirty="0"/>
          </a:p>
          <a:p>
            <a:pPr lvl="0"/>
            <a:r>
              <a:rPr lang="ja-JP" altLang="ja-JP" sz="1400" dirty="0"/>
              <a:t>東京モノレール</a:t>
            </a:r>
            <a:r>
              <a:rPr lang="ja-JP" altLang="ja-JP" sz="1400" dirty="0" smtClean="0"/>
              <a:t>浜松町駅</a:t>
            </a:r>
            <a:r>
              <a:rPr lang="ja-JP" altLang="en-US" sz="1400" dirty="0" smtClean="0"/>
              <a:t>（</a:t>
            </a:r>
            <a:r>
              <a:rPr lang="ja-JP" altLang="ja-JP" sz="1400" dirty="0" smtClean="0"/>
              <a:t>徒歩</a:t>
            </a:r>
            <a:r>
              <a:rPr lang="en-US" altLang="ja-JP" sz="1400" dirty="0" smtClean="0"/>
              <a:t>4</a:t>
            </a:r>
            <a:r>
              <a:rPr lang="ja-JP" altLang="ja-JP" sz="1400" dirty="0" smtClean="0"/>
              <a:t>分</a:t>
            </a:r>
            <a:r>
              <a:rPr lang="ja-JP" altLang="en-US" sz="1400" dirty="0" smtClean="0"/>
              <a:t>）</a:t>
            </a:r>
            <a:endParaRPr lang="en-US" altLang="ja-JP" sz="1400" dirty="0" smtClean="0"/>
          </a:p>
          <a:p>
            <a:pPr lvl="0"/>
            <a:endParaRPr lang="ja-JP" altLang="ja-JP" sz="1600" dirty="0"/>
          </a:p>
          <a:p>
            <a:r>
              <a:rPr lang="ja-JP" altLang="ja-JP" sz="1400" dirty="0"/>
              <a:t>＊駐車場のご用意はございません</a:t>
            </a:r>
            <a:r>
              <a:rPr lang="ja-JP" altLang="ja-JP" sz="1400" dirty="0" smtClean="0"/>
              <a:t>。</a:t>
            </a:r>
            <a:r>
              <a:rPr lang="en-US" altLang="ja-JP" sz="1400" dirty="0"/>
              <a:t> </a:t>
            </a:r>
            <a:r>
              <a:rPr lang="en-US" altLang="ja-JP" sz="1400" dirty="0" smtClean="0"/>
              <a:t> </a:t>
            </a:r>
          </a:p>
          <a:p>
            <a:r>
              <a:rPr lang="en-US" altLang="ja-JP" sz="1400" dirty="0"/>
              <a:t> </a:t>
            </a:r>
            <a:r>
              <a:rPr lang="en-US" altLang="ja-JP" sz="1400" dirty="0" smtClean="0"/>
              <a:t>   </a:t>
            </a:r>
            <a:r>
              <a:rPr lang="ja-JP" altLang="ja-JP" sz="1400" dirty="0" smtClean="0"/>
              <a:t>公共</a:t>
            </a:r>
            <a:r>
              <a:rPr lang="ja-JP" altLang="ja-JP" sz="1400" dirty="0"/>
              <a:t>の交通機関をご利用ください。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718913" y="4953000"/>
            <a:ext cx="5370587" cy="1296144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＜汐留ビルディング＞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①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道路沿いにあるエスカレーターでビル</a:t>
            </a:r>
            <a:r>
              <a:rPr lang="en-US" altLang="ja-JP" sz="1200" dirty="0">
                <a:latin typeface="+mn-ea"/>
                <a:cs typeface="ＭＳ Ｐゴシック" pitchFamily="50" charset="-128"/>
              </a:rPr>
              <a:t>2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階へお上がりください。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②右手に進んでスポーツジム（</a:t>
            </a:r>
            <a:r>
              <a:rPr lang="ja-JP" altLang="en-US" sz="1200" dirty="0">
                <a:latin typeface="+mn-ea"/>
                <a:cs typeface="ＭＳ Ｐゴシック" pitchFamily="50" charset="-128"/>
              </a:rPr>
              <a:t>ゴールドジム</a:t>
            </a:r>
            <a:r>
              <a:rPr lang="ja-JP" altLang="en-US" sz="1200" dirty="0" smtClean="0">
                <a:latin typeface="+mn-ea"/>
                <a:cs typeface="ＭＳ Ｐゴシック" pitchFamily="50" charset="-128"/>
              </a:rPr>
              <a:t>）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の前を通った先に汐留ビルディングの入口があります。</a:t>
            </a:r>
            <a:endParaRPr kumimoji="1" lang="en-US" altLang="ja-JP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ＭＳ Ｐゴシック" pitchFamily="50" charset="-128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③入口付近にいる案内係が誘導させて</a:t>
            </a:r>
            <a:r>
              <a:rPr lang="ja-JP" altLang="en-US" sz="1200" dirty="0">
                <a:latin typeface="+mn-ea"/>
                <a:cs typeface="ＭＳ Ｐゴシック" pitchFamily="50" charset="-128"/>
              </a:rPr>
              <a:t>頂き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ますので、オフィス用エレベータで</a:t>
            </a:r>
            <a:r>
              <a:rPr kumimoji="1" lang="en-US" altLang="ja-JP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20</a:t>
            </a:r>
            <a:r>
              <a:rPr kumimoji="1" lang="ja-JP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ＭＳ Ｐゴシック" pitchFamily="50" charset="-128"/>
              </a:rPr>
              <a:t>階にお上がりください。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20688" y="6465168"/>
            <a:ext cx="576064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1600" dirty="0" smtClean="0">
                <a:solidFill>
                  <a:srgbClr val="008000"/>
                </a:solidFill>
              </a:rPr>
              <a:t>やむを得ず</a:t>
            </a:r>
            <a:r>
              <a:rPr lang="ja-JP" altLang="en-US" sz="1600" dirty="0" smtClean="0">
                <a:solidFill>
                  <a:srgbClr val="008000"/>
                </a:solidFill>
              </a:rPr>
              <a:t>ご</a:t>
            </a:r>
            <a:r>
              <a:rPr lang="ja-JP" altLang="ja-JP" sz="1600" dirty="0" smtClean="0">
                <a:solidFill>
                  <a:srgbClr val="008000"/>
                </a:solidFill>
              </a:rPr>
              <a:t>欠席</a:t>
            </a:r>
            <a:r>
              <a:rPr lang="ja-JP" altLang="ja-JP" sz="1600" dirty="0">
                <a:solidFill>
                  <a:srgbClr val="008000"/>
                </a:solidFill>
              </a:rPr>
              <a:t>される場合は、セミナー開催日前日まで</a:t>
            </a:r>
            <a:r>
              <a:rPr lang="ja-JP" altLang="ja-JP" sz="1600" dirty="0" smtClean="0">
                <a:solidFill>
                  <a:srgbClr val="008000"/>
                </a:solidFill>
              </a:rPr>
              <a:t>に</a:t>
            </a:r>
            <a:endParaRPr lang="en-US" altLang="ja-JP" sz="1600" dirty="0" smtClean="0">
              <a:solidFill>
                <a:srgbClr val="008000"/>
              </a:solidFill>
            </a:endParaRPr>
          </a:p>
          <a:p>
            <a:pPr algn="ctr"/>
            <a:r>
              <a:rPr lang="ja-JP" altLang="ja-JP" sz="1600" dirty="0" smtClean="0">
                <a:solidFill>
                  <a:srgbClr val="008000"/>
                </a:solidFill>
              </a:rPr>
              <a:t>下記</a:t>
            </a:r>
            <a:r>
              <a:rPr lang="ja-JP" altLang="ja-JP" sz="1600" dirty="0">
                <a:solidFill>
                  <a:srgbClr val="008000"/>
                </a:solidFill>
              </a:rPr>
              <a:t>セミナー事務局までご連絡ください</a:t>
            </a:r>
            <a:r>
              <a:rPr lang="ja-JP" altLang="ja-JP" sz="1600" dirty="0" smtClean="0">
                <a:solidFill>
                  <a:srgbClr val="008000"/>
                </a:solidFill>
              </a:rPr>
              <a:t>。</a:t>
            </a:r>
            <a:endParaRPr lang="en-US" altLang="ja-JP" sz="1600" dirty="0" smtClean="0">
              <a:solidFill>
                <a:srgbClr val="008000"/>
              </a:solidFill>
            </a:endParaRPr>
          </a:p>
          <a:p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32656" y="8447278"/>
            <a:ext cx="612068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1600" dirty="0">
                <a:solidFill>
                  <a:srgbClr val="FF0000"/>
                </a:solidFill>
              </a:rPr>
              <a:t>セキュリティー上、ビルのオフィスエントランス（汐留ビルディング</a:t>
            </a:r>
            <a:r>
              <a:rPr lang="en-US" altLang="ja-JP" sz="1600" dirty="0">
                <a:solidFill>
                  <a:srgbClr val="FF0000"/>
                </a:solidFill>
              </a:rPr>
              <a:t>2</a:t>
            </a:r>
            <a:r>
              <a:rPr lang="ja-JP" altLang="ja-JP" sz="1600" dirty="0">
                <a:solidFill>
                  <a:srgbClr val="FF0000"/>
                </a:solidFill>
              </a:rPr>
              <a:t>階）にて本状を確認</a:t>
            </a:r>
            <a:r>
              <a:rPr lang="ja-JP" altLang="ja-JP" sz="1600" dirty="0" smtClean="0">
                <a:solidFill>
                  <a:srgbClr val="FF0000"/>
                </a:solidFill>
              </a:rPr>
              <a:t>させて</a:t>
            </a:r>
            <a:r>
              <a:rPr lang="ja-JP" altLang="en-US" sz="1600" dirty="0">
                <a:solidFill>
                  <a:srgbClr val="FF0000"/>
                </a:solidFill>
              </a:rPr>
              <a:t>頂き</a:t>
            </a:r>
            <a:r>
              <a:rPr lang="ja-JP" altLang="ja-JP" sz="1600" dirty="0" smtClean="0">
                <a:solidFill>
                  <a:srgbClr val="FF0000"/>
                </a:solidFill>
              </a:rPr>
              <a:t>ますの</a:t>
            </a:r>
            <a:r>
              <a:rPr lang="ja-JP" altLang="ja-JP" sz="1600" dirty="0">
                <a:solidFill>
                  <a:srgbClr val="FF0000"/>
                </a:solidFill>
              </a:rPr>
              <a:t>で、必ず</a:t>
            </a:r>
            <a:r>
              <a:rPr lang="ja-JP" altLang="ja-JP" sz="1600" dirty="0" smtClean="0">
                <a:solidFill>
                  <a:srgbClr val="FF0000"/>
                </a:solidFill>
              </a:rPr>
              <a:t>ご持参</a:t>
            </a:r>
            <a:r>
              <a:rPr lang="ja-JP" altLang="en-US" sz="1600" dirty="0">
                <a:solidFill>
                  <a:srgbClr val="FF0000"/>
                </a:solidFill>
              </a:rPr>
              <a:t>頂き</a:t>
            </a:r>
            <a:r>
              <a:rPr lang="ja-JP" altLang="ja-JP" sz="1600" dirty="0" smtClean="0">
                <a:solidFill>
                  <a:srgbClr val="FF0000"/>
                </a:solidFill>
              </a:rPr>
              <a:t>ますようお願い</a:t>
            </a:r>
            <a:r>
              <a:rPr lang="ja-JP" altLang="ja-JP" sz="1600" dirty="0">
                <a:solidFill>
                  <a:srgbClr val="FF0000"/>
                </a:solidFill>
              </a:rPr>
              <a:t>申し上げます</a:t>
            </a:r>
            <a:r>
              <a:rPr lang="ja-JP" altLang="ja-JP" sz="1600" dirty="0" smtClean="0">
                <a:solidFill>
                  <a:srgbClr val="FF0000"/>
                </a:solidFill>
              </a:rPr>
              <a:t>。</a:t>
            </a:r>
            <a:endParaRPr lang="en-US" altLang="ja-JP" sz="1600" dirty="0" smtClean="0">
              <a:solidFill>
                <a:srgbClr val="FF0000"/>
              </a:solidFill>
            </a:endParaRPr>
          </a:p>
          <a:p>
            <a:r>
              <a:rPr lang="ja-JP" altLang="ja-JP" sz="1600" dirty="0" smtClean="0">
                <a:solidFill>
                  <a:srgbClr val="FF0000"/>
                </a:solidFill>
              </a:rPr>
              <a:t>エントランス</a:t>
            </a:r>
            <a:r>
              <a:rPr lang="ja-JP" altLang="ja-JP" sz="1600" dirty="0">
                <a:solidFill>
                  <a:srgbClr val="FF0000"/>
                </a:solidFill>
              </a:rPr>
              <a:t>開錠時間は</a:t>
            </a:r>
            <a:r>
              <a:rPr lang="en-US" altLang="ja-JP" sz="1600" dirty="0" smtClean="0">
                <a:solidFill>
                  <a:srgbClr val="FF0000"/>
                </a:solidFill>
              </a:rPr>
              <a:t>13</a:t>
            </a:r>
            <a:r>
              <a:rPr lang="ja-JP" altLang="en-US" sz="1600" dirty="0">
                <a:solidFill>
                  <a:srgbClr val="FF0000"/>
                </a:solidFill>
              </a:rPr>
              <a:t>：</a:t>
            </a:r>
            <a:r>
              <a:rPr lang="en-US" altLang="ja-JP" sz="1600" dirty="0" smtClean="0">
                <a:solidFill>
                  <a:srgbClr val="FF0000"/>
                </a:solidFill>
              </a:rPr>
              <a:t>30</a:t>
            </a:r>
            <a:r>
              <a:rPr lang="ja-JP" altLang="ja-JP" sz="1600" dirty="0">
                <a:solidFill>
                  <a:srgbClr val="FF0000"/>
                </a:solidFill>
              </a:rPr>
              <a:t>～となります</a:t>
            </a:r>
            <a:r>
              <a:rPr lang="ja-JP" altLang="ja-JP" sz="1600" dirty="0" smtClean="0">
                <a:solidFill>
                  <a:srgbClr val="FF0000"/>
                </a:solidFill>
              </a:rPr>
              <a:t>ので</a:t>
            </a:r>
            <a:r>
              <a:rPr lang="ja-JP" altLang="en-US" sz="1600" dirty="0" smtClean="0">
                <a:solidFill>
                  <a:srgbClr val="FF0000"/>
                </a:solidFill>
              </a:rPr>
              <a:t>、</a:t>
            </a:r>
            <a:r>
              <a:rPr lang="ja-JP" altLang="ja-JP" sz="1600" dirty="0" smtClean="0">
                <a:solidFill>
                  <a:srgbClr val="FF0000"/>
                </a:solidFill>
              </a:rPr>
              <a:t>ご了承</a:t>
            </a:r>
            <a:r>
              <a:rPr lang="ja-JP" altLang="ja-JP" sz="1600" dirty="0">
                <a:solidFill>
                  <a:srgbClr val="FF0000"/>
                </a:solidFill>
              </a:rPr>
              <a:t>ください。</a:t>
            </a:r>
          </a:p>
          <a:p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対角する 2 つの角を丸めた四角形 3"/>
          <p:cNvSpPr/>
          <p:nvPr/>
        </p:nvSpPr>
        <p:spPr>
          <a:xfrm>
            <a:off x="1052736" y="7113240"/>
            <a:ext cx="4652569" cy="1008112"/>
          </a:xfrm>
          <a:prstGeom prst="round2DiagRect">
            <a:avLst>
              <a:gd name="adj1" fmla="val 50000"/>
              <a:gd name="adj2" fmla="val 0"/>
            </a:avLst>
          </a:prstGeom>
          <a:solidFill>
            <a:srgbClr val="CCFF99"/>
          </a:solidFill>
          <a:ln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ja-JP" sz="1200" dirty="0">
                <a:solidFill>
                  <a:prstClr val="black"/>
                </a:solidFill>
              </a:rPr>
              <a:t>【</a:t>
            </a:r>
            <a:r>
              <a:rPr lang="ja-JP" altLang="en-US" sz="1200" dirty="0">
                <a:solidFill>
                  <a:prstClr val="black"/>
                </a:solidFill>
              </a:rPr>
              <a:t>セミナー事務局</a:t>
            </a:r>
            <a:r>
              <a:rPr lang="en-US" altLang="ja-JP" sz="1200" dirty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東島（ロート製薬株式会社）</a:t>
            </a:r>
            <a:r>
              <a:rPr lang="en-US" altLang="ja-JP" sz="1200" dirty="0">
                <a:solidFill>
                  <a:prstClr val="black"/>
                </a:solidFill>
              </a:rPr>
              <a:t>TEL:</a:t>
            </a:r>
            <a:r>
              <a:rPr lang="ja-JP" altLang="en-US" sz="1200" dirty="0">
                <a:solidFill>
                  <a:prstClr val="black"/>
                </a:solidFill>
              </a:rPr>
              <a:t>　</a:t>
            </a:r>
            <a:r>
              <a:rPr lang="en-US" altLang="ja-JP" sz="1200" dirty="0">
                <a:solidFill>
                  <a:prstClr val="black"/>
                </a:solidFill>
              </a:rPr>
              <a:t>080-2459-5460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田中（セイルインターナショナル株式会社）</a:t>
            </a:r>
            <a:r>
              <a:rPr lang="en-US" altLang="ja-JP" sz="1200" dirty="0">
                <a:solidFill>
                  <a:prstClr val="black"/>
                </a:solidFill>
              </a:rPr>
              <a:t>TEL: 070-6425-3558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荒川（株式会社チャールズ・ラボラトリーズ）</a:t>
            </a:r>
            <a:r>
              <a:rPr lang="en-US" altLang="ja-JP" sz="1200" dirty="0">
                <a:solidFill>
                  <a:prstClr val="black"/>
                </a:solidFill>
              </a:rPr>
              <a:t>TEL: 070-1314-3531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84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282</Words>
  <Application>Microsoft Office PowerPoint</Application>
  <PresentationFormat>A4 210 x 297 mm</PresentationFormat>
  <Paragraphs>47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HGPｺﾞｼｯｸE</vt:lpstr>
      <vt:lpstr>HGSｺﾞｼｯｸE</vt:lpstr>
      <vt:lpstr>HGSｺﾞｼｯｸM</vt:lpstr>
      <vt:lpstr>HGS創英角ｺﾞｼｯｸUB</vt:lpstr>
      <vt:lpstr>HG丸ｺﾞｼｯｸM-PRO</vt:lpstr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荒川 真紀</dc:creator>
  <cp:lastModifiedBy>セイル01</cp:lastModifiedBy>
  <cp:revision>29</cp:revision>
  <cp:lastPrinted>2016-02-16T04:07:13Z</cp:lastPrinted>
  <dcterms:created xsi:type="dcterms:W3CDTF">2016-01-29T03:42:09Z</dcterms:created>
  <dcterms:modified xsi:type="dcterms:W3CDTF">2016-02-16T07:28:02Z</dcterms:modified>
</cp:coreProperties>
</file>